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CD4BFB-9581-3F56-E4D4-E08BAC97E285}" v="224" dt="2026-08-16T15:54:04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t>- https://www.amway.com/en_US/espring (consulta: 2026-07-23; referencia del producto y uso doméstico)</a:t>
            </a:r>
          </a:p>
          <a:p>
            <a:pPr indent="0" algn="l">
              <a:spcBef>
                <a:spcPts val="451"/>
              </a:spcBef>
              <a:buNone/>
            </a:pPr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ts val="624"/>
              </a:spcBef>
              <a:buChar char=""/>
            </a:pPr>
            <a:r>
              <a:rPr sz="1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- https://www.amway.com/en_US/espring (consulta: 2026-07-23; síntesis de beneficios)</a:t>
            </a:r>
          </a:p>
          <a:p>
            <a:pPr algn="l">
              <a:spcBef>
                <a:spcPts val="751"/>
              </a:spcBef>
              <a:buChar char=""/>
            </a:pPr>
            <a:r>
              <a:rPr sz="1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- https://www.amway.com/en_US/espring (consulta: 2026-07-23; beneficios generales del producto)</a:t>
            </a:r>
          </a:p>
          <a:p>
            <a:pPr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004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marL="230040" indent="0" algn="l">
              <a:spcBef>
                <a:spcPts val="451"/>
              </a:spcBef>
              <a:buNone/>
            </a:pPr>
            <a:r>
              <a:t>- https://www.amway.com/en_US/espring (consulta: 2026-07-23; tecnologías de filtración, UV y monitoreo)</a:t>
            </a:r>
          </a:p>
          <a:p>
            <a:pPr marL="23004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3004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marL="230040" indent="0" algn="l">
              <a:spcBef>
                <a:spcPts val="451"/>
              </a:spcBef>
              <a:buNone/>
            </a:pPr>
            <a:r>
              <a:t>- https://www.amway.com/en_US/espring (consulta: 2026-07-23; filtración con carbón activado)</a:t>
            </a:r>
          </a:p>
          <a:p>
            <a:pPr marL="23004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t>- https://www.amway.com/en_US/espring (consulta: 2026-07-23; tratamiento con luz UV)</a:t>
            </a:r>
          </a:p>
          <a:p>
            <a:pPr algn="l">
              <a:spcBef>
                <a:spcPts val="451"/>
              </a:spcBef>
              <a:buChar char="•"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marL="457200" indent="0" algn="l">
              <a:spcBef>
                <a:spcPts val="451"/>
              </a:spcBef>
              <a:buNone/>
            </a:pPr>
            <a:r>
              <a:t>- https://www.amway.com/en_US/espring (consulta: 2026-07-23; monitoreo y mantenimiento)</a:t>
            </a:r>
          </a:p>
          <a:p>
            <a:pPr marL="45720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marL="914400" indent="0" algn="l">
              <a:spcBef>
                <a:spcPts val="451"/>
              </a:spcBef>
              <a:buNone/>
            </a:pPr>
            <a:r>
              <a:t>- https://www.amway.com/en_US/espring (consulta: 2026-07-23; opciones de instalación y uso)</a:t>
            </a:r>
          </a:p>
          <a:p>
            <a:pPr indent="0" algn="l">
              <a:spcBef>
                <a:spcPts val="451"/>
              </a:spcBef>
              <a:buNone/>
            </a:pPr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marL="457200" indent="0" algn="l">
              <a:spcBef>
                <a:spcPts val="451"/>
              </a:spcBef>
              <a:buNone/>
            </a:pPr>
            <a:r>
              <a:t>- https://www.amway.com/en_US/espring (consulta: 2026-07-23; estándares declarados del producto)</a:t>
            </a:r>
          </a:p>
          <a:p>
            <a:pPr marL="45720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- https://www.nsf.org/ (consulta: 2026-07-23; referencia institucional de certificación)</a:t>
            </a:r>
          </a:p>
          <a:p>
            <a:pPr marL="457200" indent="0" algn="l">
              <a:spcBef>
                <a:spcPts val="451"/>
              </a:spcBef>
              <a:buNone/>
            </a:pPr>
            <a:r>
              <a:rPr sz="1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t>- Cálculo ilustrativo: completar con precio local del equipo, instalación, cartucho y consumo del cliente.</a:t>
            </a:r>
          </a:p>
          <a:p>
            <a:pPr indent="0" algn="l">
              <a:spcBef>
                <a:spcPts val="451"/>
              </a:spcBef>
              <a:buNone/>
            </a:pPr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252E21B-0436-4780-9C17-451E954A1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9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defRPr sz="44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</a:lstStyle>
          <a:p>
            <a:pPr indent="0" algn="ctr">
              <a:buNone/>
            </a:pPr>
            <a:r>
              <a:rPr sz="44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Click to edit the title text format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E35C9A5-89B7-4E16-AA3E-7184DAADA89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har char="•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algn="l">
              <a:spcBef>
                <a:spcPts val="799"/>
              </a:spcBef>
              <a:buChar char="–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algn="l">
              <a:spcBef>
                <a:spcPts val="799"/>
              </a:spcBef>
              <a:buChar char="•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algn="l">
              <a:spcBef>
                <a:spcPts val="799"/>
              </a:spcBef>
              <a:buChar char="–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algn="l">
              <a:spcBef>
                <a:spcPts val="799"/>
              </a:spcBef>
              <a:buChar char="»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algn="l">
              <a:spcBef>
                <a:spcPts val="799"/>
              </a:spcBef>
              <a:buChar char="»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algn="l">
              <a:spcBef>
                <a:spcPts val="799"/>
              </a:spcBef>
              <a:buChar char="»"/>
              <a:defRPr sz="3200" b="0" u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har char="•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Click to edit the outline text format</a:t>
            </a:r>
          </a:p>
          <a:p>
            <a:pPr marL="743040" indent="-285840" algn="l">
              <a:spcBef>
                <a:spcPts val="799"/>
              </a:spcBef>
              <a:buChar char="–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Second Outline Level</a:t>
            </a:r>
          </a:p>
          <a:p>
            <a:pPr marL="1143000" indent="-228600" algn="l">
              <a:spcBef>
                <a:spcPts val="799"/>
              </a:spcBef>
              <a:buChar char="•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Third Outline Level</a:t>
            </a:r>
          </a:p>
          <a:p>
            <a:pPr marL="1600200" indent="-228600" algn="l">
              <a:spcBef>
                <a:spcPts val="799"/>
              </a:spcBef>
              <a:buChar char="–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Fourth Outline Level</a:t>
            </a:r>
          </a:p>
          <a:p>
            <a:pPr marL="2057400" indent="-228600" algn="l">
              <a:spcBef>
                <a:spcPts val="799"/>
              </a:spcBef>
              <a:buChar char="»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Fifth Outline Level</a:t>
            </a:r>
          </a:p>
          <a:p>
            <a:pPr marL="2057400" indent="-228600" algn="l">
              <a:spcBef>
                <a:spcPts val="799"/>
              </a:spcBef>
              <a:buChar char="»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Sixth Outline Level</a:t>
            </a:r>
          </a:p>
          <a:p>
            <a:pPr marL="2057400" indent="-228600" algn="l">
              <a:spcBef>
                <a:spcPts val="799"/>
              </a:spcBef>
              <a:buChar char="»"/>
            </a:pPr>
            <a:r>
              <a:rPr sz="32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3987720"/>
            <a:ext cx="9144000" cy="2870280"/>
          </a:xfrm>
          <a:prstGeom prst="rect">
            <a:avLst/>
          </a:prstGeom>
          <a:ln w="38160">
            <a:noFill/>
          </a:ln>
        </p:spPr>
      </p:pic>
      <p:pic>
        <p:nvPicPr>
          <p:cNvPr id="22" name="Picture 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072000" y="1600000"/>
            <a:ext cx="3000000" cy="3000000"/>
          </a:xfrm>
          <a:prstGeom prst="rect">
            <a:avLst/>
          </a:prstGeom>
          <a:ln w="38160">
            <a:noFill/>
          </a:ln>
        </p:spPr>
      </p:pic>
      <p:sp>
        <p:nvSpPr>
          <p:cNvPr id="16" name="Text Box 4">
            <a:extLst>
              <a:ext uri="{FF2B5EF4-FFF2-40B4-BE49-F238E27FC236}">
                <a16:creationId xmlns:a16="http://schemas.microsoft.com/office/drawing/2014/main" id="{7AB6FEBB-1999-413B-818C-A0D9EBF20647}"/>
              </a:ext>
            </a:extLst>
          </p:cNvPr>
          <p:cNvSpPr>
            <a:spLocks noGrp="1"/>
          </p:cNvSpPr>
          <p:nvPr/>
        </p:nvSpPr>
        <p:spPr>
          <a:xfrm>
            <a:off x="0" y="5445000"/>
            <a:ext cx="9144000" cy="15000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ctr">
              <a:spcBef>
                <a:spcPts val="2500"/>
              </a:spcBef>
              <a:buNone/>
            </a:pPr>
            <a:r>
              <a:rPr sz="4000" b="1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Agua purificada en casa</a:t>
            </a:r>
          </a:p>
          <a:p>
            <a:pPr algn="ctr">
              <a:spcBef>
                <a:spcPts val="1200"/>
              </a:spcBef>
              <a:buNone/>
            </a:pPr>
            <a:r>
              <a:rPr sz="28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Contacto: 849-591-1976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8C3CD572-F43F-4812-BBDA-16B386C1E49F}"/>
              </a:ext>
            </a:extLst>
          </p:cNvPr>
          <p:cNvSpPr>
            <a:spLocks noGrp="1"/>
          </p:cNvSpPr>
          <p:nvPr/>
        </p:nvSpPr>
        <p:spPr>
          <a:xfrm>
            <a:off x="1314360" y="765000"/>
            <a:ext cx="6858000" cy="111341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ctr">
              <a:spcBef>
                <a:spcPts val="2750"/>
              </a:spcBef>
              <a:buNone/>
            </a:pPr>
            <a:r>
              <a:rPr sz="4400" b="1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PURIFICADOR DE AGUA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334375" y="76200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738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 Box 2">
            <a:extLst>
              <a:ext uri="{FF2B5EF4-FFF2-40B4-BE49-F238E27FC236}">
                <a16:creationId xmlns:a16="http://schemas.microsoft.com/office/drawing/2014/main" id="{9067E8C5-60C1-44F0-8457-72A2D279DF5B}"/>
              </a:ext>
            </a:extLst>
          </p:cNvPr>
          <p:cNvSpPr>
            <a:spLocks noGrp="1"/>
          </p:cNvSpPr>
          <p:nvPr/>
        </p:nvSpPr>
        <p:spPr>
          <a:xfrm>
            <a:off x="1218960" y="188640"/>
            <a:ext cx="6705720" cy="6426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algn="ctr">
              <a:buNone/>
            </a:pPr>
            <a:r>
              <a:rPr sz="3600" b="0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Lo que recibe con eSpring</a:t>
            </a:r>
          </a:p>
        </p:txBody>
      </p:sp>
      <p:sp>
        <p:nvSpPr>
          <p:cNvPr id="135" name="Text Box 3">
            <a:extLst>
              <a:ext uri="{FF2B5EF4-FFF2-40B4-BE49-F238E27FC236}">
                <a16:creationId xmlns:a16="http://schemas.microsoft.com/office/drawing/2014/main" id="{829575EA-91EE-4134-9D7A-513BF2348DC7}"/>
              </a:ext>
            </a:extLst>
          </p:cNvPr>
          <p:cNvSpPr>
            <a:spLocks noGrp="1"/>
          </p:cNvSpPr>
          <p:nvPr/>
        </p:nvSpPr>
        <p:spPr>
          <a:xfrm>
            <a:off x="204480" y="1077840"/>
            <a:ext cx="8759880" cy="5461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Filtración y tratamiento UV en un solo sistema.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Agua disponible directamente en casa.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Monitoreo electrónico del cartucho.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Mantenimiento sencillo y programable.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Instalación compacta y práctica.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Respaldo de estándares independientes.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Menos dependencia de botellones y botellas.</a:t>
            </a:r>
          </a:p>
          <a:p>
            <a:pPr marL="457200" indent="-457200"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Solicite una demostración y una cotización según su consumo.</a:t>
            </a:r>
          </a:p>
        </p:txBody>
      </p:sp>
      <p:pic>
        <p:nvPicPr>
          <p:cNvPr id="139" name="Imagen 13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334375" y="76200"/>
            <a:ext cx="71437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469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106373" y="3620492"/>
            <a:ext cx="2906087" cy="2558000"/>
          </a:xfrm>
          <a:prstGeom prst="rect">
            <a:avLst/>
          </a:prstGeom>
          <a:ln w="38160">
            <a:noFill/>
          </a:ln>
        </p:spPr>
      </p:pic>
      <p:sp>
        <p:nvSpPr>
          <p:cNvPr id="65" name="Text Box 4">
            <a:extLst>
              <a:ext uri="{FF2B5EF4-FFF2-40B4-BE49-F238E27FC236}">
                <a16:creationId xmlns:a16="http://schemas.microsoft.com/office/drawing/2014/main" id="{D424CA3F-89B0-4510-B208-9DA002B2FDB2}"/>
              </a:ext>
            </a:extLst>
          </p:cNvPr>
          <p:cNvSpPr>
            <a:spLocks noGrp="1"/>
          </p:cNvSpPr>
          <p:nvPr/>
        </p:nvSpPr>
        <p:spPr>
          <a:xfrm>
            <a:off x="539640" y="212400"/>
            <a:ext cx="8039194" cy="3469220"/>
          </a:xfrm>
          <a:prstGeom prst="rect">
            <a:avLst/>
          </a:prstGeom>
          <a:solidFill>
            <a:srgbClr val="FFFFFF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>
              <a:spcBef>
                <a:spcPts val="4501"/>
              </a:spcBef>
              <a:buNone/>
            </a:pPr>
            <a:r>
              <a:rPr sz="4400" b="0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Otras</a:t>
            </a:r>
            <a:r>
              <a:rPr sz="4400" b="0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</a:t>
            </a:r>
            <a:r>
              <a:rPr sz="4400" b="0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soluciones</a:t>
            </a:r>
            <a:r>
              <a:rPr sz="4400" b="0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de </a:t>
            </a:r>
            <a:r>
              <a:rPr sz="4400" b="0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purificación</a:t>
            </a:r>
            <a:r>
              <a:rPr sz="4400" b="0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de </a:t>
            </a:r>
            <a:r>
              <a:rPr sz="4400" b="0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agua</a:t>
            </a:r>
            <a:r>
              <a:rPr sz="4400" b="0" u="none">
                <a:solidFill>
                  <a:srgbClr val="00146B"/>
                </a:solidFill>
                <a:latin typeface="Arial"/>
                <a:ea typeface="Arial"/>
                <a:cs typeface="Arial"/>
              </a:rPr>
              <a:t> ENAN</a:t>
            </a:r>
          </a:p>
          <a:p>
            <a:pPr>
              <a:lnSpc>
                <a:spcPct val="130000"/>
              </a:lnSpc>
              <a:spcBef>
                <a:spcPts val="1200"/>
              </a:spcBef>
            </a:pPr>
            <a:endParaRPr lang="es-ES" sz="1600" dirty="0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30000"/>
              </a:lnSpc>
              <a:spcBef>
                <a:spcPts val="1200"/>
              </a:spcBef>
              <a:buNone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Además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eSpring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instalamos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damos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mantenimiento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a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sistemas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completos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tratamiento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agua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para el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hogar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  <a:endParaRPr b="0" u="none" dirty="0">
              <a:solidFill>
                <a:srgbClr val="000000"/>
              </a:solidFill>
              <a:latin typeface="DejaVu Sans"/>
              <a:ea typeface="Arial"/>
              <a:cs typeface="Arial"/>
            </a:endParaRPr>
          </a:p>
          <a:p>
            <a:pPr>
              <a:lnSpc>
                <a:spcPct val="130000"/>
              </a:lnSpc>
              <a:spcBef>
                <a:spcPts val="1200"/>
              </a:spcBef>
            </a:pPr>
            <a:endParaRPr lang="es-ES" sz="2000" dirty="0">
              <a:solidFill>
                <a:srgbClr val="0070C0"/>
              </a:solidFill>
              <a:cs typeface="Arial"/>
            </a:endParaRP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24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>
            <a:extLst>
              <a:ext uri="{FF2B5EF4-FFF2-40B4-BE49-F238E27FC236}">
                <a16:creationId xmlns:a16="http://schemas.microsoft.com/office/drawing/2014/main" id="{03D4BD7E-6AA5-44D5-A7EE-1F97805DD8B3}"/>
              </a:ext>
            </a:extLst>
          </p:cNvPr>
          <p:cNvSpPr>
            <a:spLocks noGrp="1"/>
          </p:cNvSpPr>
          <p:nvPr/>
        </p:nvSpPr>
        <p:spPr>
          <a:xfrm>
            <a:off x="329582" y="834005"/>
            <a:ext cx="5150000" cy="521457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3750"/>
              </a:spcBef>
              <a:buNone/>
            </a:pP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Ablandador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y </a:t>
            </a: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Carbón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Activado</a:t>
            </a:r>
          </a:p>
          <a:p>
            <a:pPr>
              <a:spcBef>
                <a:spcPts val="3750"/>
              </a:spcBef>
            </a:pPr>
            <a:endParaRPr lang="es-ES" sz="900" b="1" dirty="0">
              <a:solidFill>
                <a:srgbClr val="00146B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Elimina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sarro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protege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tuberías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electrodomésticos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Mejora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sabor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olor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agua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al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reducir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cloro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Deja la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piel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cabello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más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suaves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Ideal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como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primera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etapa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tratamiento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hogar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pic>
        <p:nvPicPr>
          <p:cNvPr id="63" name="Picture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598331" y="1035965"/>
            <a:ext cx="3222308" cy="5012815"/>
          </a:xfrm>
          <a:prstGeom prst="rect">
            <a:avLst/>
          </a:prstGeom>
          <a:ln w="38160">
            <a:noFill/>
          </a:ln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2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>
            <a:extLst>
              <a:ext uri="{FF2B5EF4-FFF2-40B4-BE49-F238E27FC236}">
                <a16:creationId xmlns:a16="http://schemas.microsoft.com/office/drawing/2014/main" id="{03D4BD7E-6AA5-44D5-A7EE-1F97805DD8B3}"/>
              </a:ext>
            </a:extLst>
          </p:cNvPr>
          <p:cNvSpPr>
            <a:spLocks noGrp="1"/>
          </p:cNvSpPr>
          <p:nvPr/>
        </p:nvSpPr>
        <p:spPr>
          <a:xfrm>
            <a:off x="459611" y="569752"/>
            <a:ext cx="5150000" cy="51435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3750"/>
              </a:spcBef>
              <a:buNone/>
            </a:pPr>
            <a:r>
              <a:rPr sz="3600" b="1" u="none">
                <a:solidFill>
                  <a:srgbClr val="00146B"/>
                </a:solidFill>
                <a:latin typeface="Arial"/>
                <a:ea typeface="Arial"/>
                <a:cs typeface="Arial"/>
              </a:rPr>
              <a:t>Ablandador, Carbón y Zeolita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Tres tecnologías trabajando en conjunto para toda la casa.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La zeolita ayuda a remover hierro y manganeso del agua.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Reduce sarro, cloro y sedimentos antes de los grifos.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Instalación exterior compacta y de fácil mantenimiento.</a:t>
            </a:r>
          </a:p>
        </p:txBody>
      </p:sp>
      <p:pic>
        <p:nvPicPr>
          <p:cNvPr id="63" name="Picture 9"/>
          <p:cNvPicPr>
            <a:picLocks noChangeAspect="1"/>
          </p:cNvPicPr>
          <p:nvPr/>
        </p:nvPicPr>
        <p:blipFill>
          <a:blip r:embed="rId2"/>
          <a:srcRect l="4569" r="35" b="-147"/>
          <a:stretch>
            <a:fillRect/>
          </a:stretch>
        </p:blipFill>
        <p:spPr>
          <a:xfrm>
            <a:off x="5736749" y="2127412"/>
            <a:ext cx="3065938" cy="3069011"/>
          </a:xfrm>
          <a:prstGeom prst="rect">
            <a:avLst/>
          </a:prstGeom>
          <a:ln w="38160">
            <a:noFill/>
          </a:ln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2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>
            <a:extLst>
              <a:ext uri="{FF2B5EF4-FFF2-40B4-BE49-F238E27FC236}">
                <a16:creationId xmlns:a16="http://schemas.microsoft.com/office/drawing/2014/main" id="{03D4BD7E-6AA5-44D5-A7EE-1F97805DD8B3}"/>
              </a:ext>
            </a:extLst>
          </p:cNvPr>
          <p:cNvSpPr>
            <a:spLocks noGrp="1"/>
          </p:cNvSpPr>
          <p:nvPr/>
        </p:nvSpPr>
        <p:spPr>
          <a:xfrm>
            <a:off x="438639" y="569752"/>
            <a:ext cx="5150000" cy="51435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3750"/>
              </a:spcBef>
              <a:buNone/>
            </a:pPr>
            <a:r>
              <a:rPr sz="3600" b="1" u="none">
                <a:solidFill>
                  <a:srgbClr val="00146B"/>
                </a:solidFill>
                <a:latin typeface="Arial"/>
                <a:ea typeface="Arial"/>
                <a:cs typeface="Arial"/>
              </a:rPr>
              <a:t>Ósmosis Inversa de 5 Etapas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Múltiples etapas para agua de consumo directo.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Incluye sedimentos, carbón y membrana de ósmosis inversa.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Auto-flusher electrónico que prolonga la vida de la membrana.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Ideal para instalación bajo el fregadero de la cocina.</a:t>
            </a:r>
          </a:p>
        </p:txBody>
      </p:sp>
      <p:pic>
        <p:nvPicPr>
          <p:cNvPr id="63" name="Picture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703193" y="1966816"/>
            <a:ext cx="3100668" cy="3503450"/>
          </a:xfrm>
          <a:prstGeom prst="rect">
            <a:avLst/>
          </a:prstGeom>
          <a:ln w="38160">
            <a:noFill/>
          </a:ln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2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>
            <a:extLst>
              <a:ext uri="{FF2B5EF4-FFF2-40B4-BE49-F238E27FC236}">
                <a16:creationId xmlns:a16="http://schemas.microsoft.com/office/drawing/2014/main" id="{03D4BD7E-6AA5-44D5-A7EE-1F97805DD8B3}"/>
              </a:ext>
            </a:extLst>
          </p:cNvPr>
          <p:cNvSpPr>
            <a:spLocks noGrp="1"/>
          </p:cNvSpPr>
          <p:nvPr/>
        </p:nvSpPr>
        <p:spPr>
          <a:xfrm>
            <a:off x="447028" y="569752"/>
            <a:ext cx="5150000" cy="5319727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3750"/>
              </a:spcBef>
              <a:buNone/>
            </a:pP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Instalación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eSpring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por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ENAN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endParaRPr lang="es-ES" sz="1200" dirty="0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4999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Equipo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eSpring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instalado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verificado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por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técnicos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ENAN.</a:t>
            </a:r>
            <a:endParaRPr dirty="0"/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Carbón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activado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luz UV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un solo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sistema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Monitoreo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electrónico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estado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cartucho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Instalación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mantenimiento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cambio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cartuchos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pic>
        <p:nvPicPr>
          <p:cNvPr id="63" name="Picture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850000" y="1746661"/>
            <a:ext cx="3000000" cy="4006677"/>
          </a:xfrm>
          <a:prstGeom prst="rect">
            <a:avLst/>
          </a:prstGeom>
          <a:ln w="38160">
            <a:noFill/>
          </a:ln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2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>
            <a:extLst>
              <a:ext uri="{FF2B5EF4-FFF2-40B4-BE49-F238E27FC236}">
                <a16:creationId xmlns:a16="http://schemas.microsoft.com/office/drawing/2014/main" id="{03D4BD7E-6AA5-44D5-A7EE-1F97805DD8B3}"/>
              </a:ext>
            </a:extLst>
          </p:cNvPr>
          <p:cNvSpPr>
            <a:spLocks noGrp="1"/>
          </p:cNvSpPr>
          <p:nvPr/>
        </p:nvSpPr>
        <p:spPr>
          <a:xfrm>
            <a:off x="468000" y="838200"/>
            <a:ext cx="5150000" cy="493039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3750"/>
              </a:spcBef>
              <a:buNone/>
            </a:pP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Ósmosis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</a:t>
            </a: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Inversa</a:t>
            </a:r>
            <a:r>
              <a:rPr sz="3600" b="1" u="none" dirty="0">
                <a:solidFill>
                  <a:srgbClr val="00146B"/>
                </a:solidFill>
                <a:latin typeface="Arial"/>
                <a:ea typeface="Arial"/>
                <a:cs typeface="Arial"/>
              </a:rPr>
              <a:t> de 6 </a:t>
            </a:r>
            <a:r>
              <a:rPr sz="3600" b="1" u="none" dirty="0" err="1">
                <a:solidFill>
                  <a:srgbClr val="00146B"/>
                </a:solidFill>
                <a:latin typeface="Arial"/>
                <a:ea typeface="Arial"/>
                <a:cs typeface="Arial"/>
              </a:rPr>
              <a:t>Etapas</a:t>
            </a:r>
            <a:endParaRPr lang="es-ES" sz="3600" b="1" u="none" dirty="0" err="1">
              <a:solidFill>
                <a:srgbClr val="00146B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endParaRPr lang="es-ES" sz="1050" dirty="0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14999"/>
              </a:lnSpc>
              <a:spcBef>
                <a:spcPts val="1500"/>
              </a:spcBef>
              <a:buChar char="•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Filtración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alta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calidad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6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etapas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purificación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  <a:endParaRPr dirty="0"/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Agua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lista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para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beber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cocinar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directamente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grifo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Sistema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compacto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, ideal para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hogar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15000"/>
              </a:lnSpc>
              <a:spcBef>
                <a:spcPts val="1500"/>
              </a:spcBef>
              <a:buChar char="•"/>
            </a:pP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Instalación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profesional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incluida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por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técnicos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ENAN.</a:t>
            </a:r>
          </a:p>
        </p:txBody>
      </p:sp>
      <p:pic>
        <p:nvPicPr>
          <p:cNvPr id="63" name="Picture 9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434746" y="2559786"/>
            <a:ext cx="3436227" cy="3072518"/>
          </a:xfrm>
          <a:prstGeom prst="rect">
            <a:avLst/>
          </a:prstGeom>
          <a:ln w="38160">
            <a:noFill/>
          </a:ln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2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4868640"/>
            <a:ext cx="9144000" cy="1989360"/>
          </a:xfrm>
          <a:prstGeom prst="rect">
            <a:avLst/>
          </a:prstGeom>
          <a:ln w="38160">
            <a:noFill/>
          </a:ln>
        </p:spPr>
      </p:pic>
      <p:sp>
        <p:nvSpPr>
          <p:cNvPr id="65" name="Text Box 4">
            <a:extLst>
              <a:ext uri="{FF2B5EF4-FFF2-40B4-BE49-F238E27FC236}">
                <a16:creationId xmlns:a16="http://schemas.microsoft.com/office/drawing/2014/main" id="{D424CA3F-89B0-4510-B208-9DA002B2FDB2}"/>
              </a:ext>
            </a:extLst>
          </p:cNvPr>
          <p:cNvSpPr>
            <a:spLocks noGrp="1"/>
          </p:cNvSpPr>
          <p:nvPr/>
        </p:nvSpPr>
        <p:spPr>
          <a:xfrm>
            <a:off x="539640" y="212400"/>
            <a:ext cx="8064360" cy="3957067"/>
          </a:xfrm>
          <a:prstGeom prst="rect">
            <a:avLst/>
          </a:prstGeom>
          <a:solidFill>
            <a:srgbClr val="FFFFFF"/>
          </a:solidFill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4501"/>
              </a:spcBef>
              <a:buNone/>
            </a:pPr>
            <a:r>
              <a:rPr sz="7200" b="0" u="none">
                <a:solidFill>
                  <a:srgbClr val="00146B"/>
                </a:solidFill>
                <a:latin typeface="Arial"/>
                <a:ea typeface="Arial"/>
                <a:cs typeface="Arial"/>
              </a:rPr>
              <a:t>Agua purificada, siempre a su alcance</a:t>
            </a:r>
          </a:p>
        </p:txBody>
      </p:sp>
      <p:pic>
        <p:nvPicPr>
          <p:cNvPr id="72" name="Imagen 7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24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3">
            <a:extLst>
              <a:ext uri="{FF2B5EF4-FFF2-40B4-BE49-F238E27FC236}">
                <a16:creationId xmlns:a16="http://schemas.microsoft.com/office/drawing/2014/main" id="{BE3E6B59-CE5F-482A-8320-CACEFE88F9C0}"/>
              </a:ext>
            </a:extLst>
          </p:cNvPr>
          <p:cNvSpPr>
            <a:spLocks noGrp="1"/>
          </p:cNvSpPr>
          <p:nvPr/>
        </p:nvSpPr>
        <p:spPr>
          <a:xfrm>
            <a:off x="-107640" y="553680"/>
            <a:ext cx="9143640" cy="7876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ctr">
              <a:buNone/>
            </a:pPr>
            <a:r>
              <a:rPr sz="4000" b="0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Tres tecnologías trabajan en conjunto</a:t>
            </a:r>
          </a:p>
        </p:txBody>
      </p:sp>
      <p:pic>
        <p:nvPicPr>
          <p:cNvPr id="76" name="Picture 4"/>
          <p:cNvPicPr>
            <a:picLocks noChangeAspect="1"/>
          </p:cNvPicPr>
          <p:nvPr/>
        </p:nvPicPr>
        <p:blipFill>
          <a:blip r:embed="rId3"/>
          <a:srcRect t="31075" r="52030" b="34201"/>
          <a:stretch/>
        </p:blipFill>
        <p:spPr>
          <a:xfrm>
            <a:off x="353880" y="4652640"/>
            <a:ext cx="2057400" cy="1954440"/>
          </a:xfrm>
          <a:prstGeom prst="rect">
            <a:avLst/>
          </a:prstGeom>
          <a:ln w="9360">
            <a:solidFill>
              <a:srgbClr val="333399"/>
            </a:solidFill>
            <a:miter/>
          </a:ln>
        </p:spPr>
      </p:pic>
      <p:pic>
        <p:nvPicPr>
          <p:cNvPr id="77" name="Picture 5"/>
          <p:cNvPicPr>
            <a:picLocks noChangeAspect="1"/>
          </p:cNvPicPr>
          <p:nvPr/>
        </p:nvPicPr>
        <p:blipFill>
          <a:blip r:embed="rId4"/>
          <a:srcRect l="9812" t="26490" r="15675" b="23347"/>
          <a:stretch/>
        </p:blipFill>
        <p:spPr>
          <a:xfrm>
            <a:off x="3543120" y="4652640"/>
            <a:ext cx="2057400" cy="1955880"/>
          </a:xfrm>
          <a:prstGeom prst="rect">
            <a:avLst/>
          </a:prstGeom>
          <a:ln w="9360">
            <a:solidFill>
              <a:srgbClr val="333399"/>
            </a:solidFill>
            <a:miter/>
          </a:ln>
        </p:spPr>
      </p:pic>
      <p:pic>
        <p:nvPicPr>
          <p:cNvPr id="78" name="Picture 6"/>
          <p:cNvPicPr>
            <a:picLocks noChangeAspect="1"/>
          </p:cNvPicPr>
          <p:nvPr/>
        </p:nvPicPr>
        <p:blipFill>
          <a:blip r:embed="rId5"/>
          <a:srcRect l="47251" t="17896" r="21653" b="43325"/>
          <a:stretch/>
        </p:blipFill>
        <p:spPr>
          <a:xfrm>
            <a:off x="6732360" y="4652640"/>
            <a:ext cx="2057400" cy="1954440"/>
          </a:xfrm>
          <a:prstGeom prst="rect">
            <a:avLst/>
          </a:prstGeom>
          <a:ln w="9360">
            <a:solidFill>
              <a:srgbClr val="333399"/>
            </a:solidFill>
            <a:miter/>
          </a:ln>
        </p:spPr>
      </p:pic>
      <p:sp>
        <p:nvSpPr>
          <p:cNvPr id="70" name="Rectangle 7">
            <a:extLst>
              <a:ext uri="{FF2B5EF4-FFF2-40B4-BE49-F238E27FC236}">
                <a16:creationId xmlns:a16="http://schemas.microsoft.com/office/drawing/2014/main" id="{B1084278-7B7F-42F2-86A4-18C21CEA335D}"/>
              </a:ext>
            </a:extLst>
          </p:cNvPr>
          <p:cNvSpPr>
            <a:spLocks noGrp="1"/>
          </p:cNvSpPr>
          <p:nvPr/>
        </p:nvSpPr>
        <p:spPr>
          <a:xfrm>
            <a:off x="2030400" y="1989000"/>
            <a:ext cx="5082840" cy="15112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marL="1143000" indent="-228600">
              <a:lnSpc>
                <a:spcPct val="150000"/>
              </a:lnSpc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Carbón activado</a:t>
            </a:r>
          </a:p>
          <a:p>
            <a:pPr marL="1143000" indent="-228600">
              <a:lnSpc>
                <a:spcPct val="150000"/>
              </a:lnSpc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Luz ultravioleta</a:t>
            </a:r>
          </a:p>
          <a:p>
            <a:pPr marL="1143000" indent="-228600">
              <a:lnSpc>
                <a:spcPct val="150000"/>
              </a:lnSpc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Monitoreo electrónico</a:t>
            </a:r>
          </a:p>
        </p:txBody>
      </p:sp>
      <p:pic>
        <p:nvPicPr>
          <p:cNvPr id="80" name="Imagen 79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103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>
            <a:extLst>
              <a:ext uri="{FF2B5EF4-FFF2-40B4-BE49-F238E27FC236}">
                <a16:creationId xmlns:a16="http://schemas.microsoft.com/office/drawing/2014/main" id="{760EEA21-A3FA-405D-A5D0-439115BF04B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-612720" y="1131480"/>
            <a:ext cx="5760720" cy="6113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914400" algn="l">
              <a:lnSpc>
                <a:spcPct val="100000"/>
              </a:lnSpc>
              <a:spcBef>
                <a:spcPts val="601"/>
              </a:spcBef>
              <a:buChar char=""/>
            </a:pP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Ayuda a reducir cloro y sustancias que afectan el sabor y el olor.</a:t>
            </a:r>
          </a:p>
          <a:p>
            <a:pPr marL="914400" algn="l">
              <a:lnSpc>
                <a:spcPct val="100000"/>
              </a:lnSpc>
              <a:spcBef>
                <a:spcPts val="601"/>
              </a:spcBef>
              <a:buChar char="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Retiene partículas muy pequeñas.</a:t>
            </a:r>
          </a:p>
          <a:p>
            <a:pPr marL="914400" algn="l">
              <a:lnSpc>
                <a:spcPct val="100000"/>
              </a:lnSpc>
              <a:spcBef>
                <a:spcPts val="601"/>
              </a:spcBef>
              <a:buChar char="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Conserva minerales presentes en el agua.</a:t>
            </a:r>
          </a:p>
          <a:p>
            <a:pPr marL="914400" algn="l">
              <a:lnSpc>
                <a:spcPct val="100000"/>
              </a:lnSpc>
              <a:spcBef>
                <a:spcPts val="601"/>
              </a:spcBef>
              <a:buChar char="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Incorpora un prefiltro para proteger el cartucho.</a:t>
            </a:r>
          </a:p>
        </p:txBody>
      </p:sp>
      <p:sp>
        <p:nvSpPr>
          <p:cNvPr id="72" name="Rectangle 3">
            <a:extLst>
              <a:ext uri="{FF2B5EF4-FFF2-40B4-BE49-F238E27FC236}">
                <a16:creationId xmlns:a16="http://schemas.microsoft.com/office/drawing/2014/main" id="{51D74701-3959-42B8-87FF-A2711E87E38D}"/>
              </a:ext>
            </a:extLst>
          </p:cNvPr>
          <p:cNvSpPr>
            <a:spLocks noGrp="1"/>
          </p:cNvSpPr>
          <p:nvPr/>
        </p:nvSpPr>
        <p:spPr>
          <a:xfrm>
            <a:off x="468000" y="260280"/>
            <a:ext cx="8286840" cy="7189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>
              <a:buNone/>
            </a:pPr>
            <a:r>
              <a:rPr sz="2800" b="0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Filtración de carbón activado en varias etapas</a:t>
            </a:r>
          </a:p>
        </p:txBody>
      </p:sp>
      <p:pic>
        <p:nvPicPr>
          <p:cNvPr id="78" name="Picture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148000" y="3936960"/>
            <a:ext cx="1511280" cy="2908080"/>
          </a:xfrm>
          <a:prstGeom prst="rect">
            <a:avLst/>
          </a:prstGeom>
          <a:ln w="38160">
            <a:noFill/>
          </a:ln>
        </p:spPr>
      </p:pic>
      <p:pic>
        <p:nvPicPr>
          <p:cNvPr id="79" name="Picture 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535440" y="1125360"/>
            <a:ext cx="2575080" cy="3379680"/>
          </a:xfrm>
          <a:prstGeom prst="rect">
            <a:avLst/>
          </a:prstGeom>
          <a:ln w="9360">
            <a:solidFill>
              <a:srgbClr val="333399"/>
            </a:solidFill>
            <a:miter/>
          </a:ln>
        </p:spPr>
      </p:pic>
      <p:pic>
        <p:nvPicPr>
          <p:cNvPr id="80" name="Imagen 79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57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752480" y="1143000"/>
            <a:ext cx="4381560" cy="5400360"/>
          </a:xfrm>
          <a:prstGeom prst="rect">
            <a:avLst/>
          </a:prstGeom>
          <a:ln w="38160">
            <a:noFill/>
          </a:ln>
        </p:spPr>
      </p:pic>
      <p:sp>
        <p:nvSpPr>
          <p:cNvPr id="76" name="Rectangle 3">
            <a:extLst>
              <a:ext uri="{FF2B5EF4-FFF2-40B4-BE49-F238E27FC236}">
                <a16:creationId xmlns:a16="http://schemas.microsoft.com/office/drawing/2014/main" id="{C7772781-E502-4B31-9A91-B6F16E6A40B4}"/>
              </a:ext>
            </a:extLst>
          </p:cNvPr>
          <p:cNvSpPr>
            <a:spLocks noGrp="1"/>
          </p:cNvSpPr>
          <p:nvPr/>
        </p:nvSpPr>
        <p:spPr>
          <a:xfrm>
            <a:off x="4190760" y="1371600"/>
            <a:ext cx="3657600" cy="1921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buNone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El sistema activa la luz UV cuando circula el agua.</a:t>
            </a:r>
          </a:p>
        </p:txBody>
      </p:sp>
      <p:sp>
        <p:nvSpPr>
          <p:cNvPr id="77" name="Rectangle 4">
            <a:extLst>
              <a:ext uri="{FF2B5EF4-FFF2-40B4-BE49-F238E27FC236}">
                <a16:creationId xmlns:a16="http://schemas.microsoft.com/office/drawing/2014/main" id="{FA1FCE2E-684A-4AFB-A855-01696D8E52ED}"/>
              </a:ext>
            </a:extLst>
          </p:cNvPr>
          <p:cNvSpPr>
            <a:spLocks noGrp="1"/>
          </p:cNvSpPr>
          <p:nvPr/>
        </p:nvSpPr>
        <p:spPr>
          <a:xfrm>
            <a:off x="5435280" y="3500280"/>
            <a:ext cx="3708720" cy="10076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buNone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La luz UV ayuda a inactivar microorganismos.</a:t>
            </a:r>
          </a:p>
        </p:txBody>
      </p:sp>
      <p:sp>
        <p:nvSpPr>
          <p:cNvPr id="78" name="Rectangle 5">
            <a:extLst>
              <a:ext uri="{FF2B5EF4-FFF2-40B4-BE49-F238E27FC236}">
                <a16:creationId xmlns:a16="http://schemas.microsoft.com/office/drawing/2014/main" id="{7125F12B-7BEC-4488-AFB5-2FCEF83B8D54}"/>
              </a:ext>
            </a:extLst>
          </p:cNvPr>
          <p:cNvSpPr>
            <a:spLocks noGrp="1"/>
          </p:cNvSpPr>
          <p:nvPr/>
        </p:nvSpPr>
        <p:spPr>
          <a:xfrm>
            <a:off x="761760" y="5181480"/>
            <a:ext cx="2133720" cy="10076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1250"/>
              </a:spcBef>
              <a:buNone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Bloque de carbón activado</a:t>
            </a:r>
          </a:p>
        </p:txBody>
      </p:sp>
      <p:sp>
        <p:nvSpPr>
          <p:cNvPr id="79" name="Rectangle 6">
            <a:extLst>
              <a:ext uri="{FF2B5EF4-FFF2-40B4-BE49-F238E27FC236}">
                <a16:creationId xmlns:a16="http://schemas.microsoft.com/office/drawing/2014/main" id="{43EF1940-10FA-4583-9EAF-FFD3376204A1}"/>
              </a:ext>
            </a:extLst>
          </p:cNvPr>
          <p:cNvSpPr>
            <a:spLocks noGrp="1"/>
          </p:cNvSpPr>
          <p:nvPr/>
        </p:nvSpPr>
        <p:spPr>
          <a:xfrm>
            <a:off x="6248160" y="5790960"/>
            <a:ext cx="2259360" cy="7032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t">
            <a:spAutoFit/>
          </a:bodyPr>
          <a:lstStyle/>
          <a:p>
            <a:pPr>
              <a:buNone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Reactor de</a:t>
            </a:r>
          </a:p>
          <a:p>
            <a:pPr>
              <a:buNone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acero inoxidable</a:t>
            </a:r>
          </a:p>
        </p:txBody>
      </p:sp>
      <p:sp>
        <p:nvSpPr>
          <p:cNvPr id="80" name="Line 7">
            <a:extLst>
              <a:ext uri="{FF2B5EF4-FFF2-40B4-BE49-F238E27FC236}">
                <a16:creationId xmlns:a16="http://schemas.microsoft.com/office/drawing/2014/main" id="{1E9121AB-BC41-4D6E-8BA0-4BE6B5E43C57}"/>
              </a:ext>
            </a:extLst>
          </p:cNvPr>
          <p:cNvSpPr>
            <a:spLocks noGrp="1"/>
          </p:cNvSpPr>
          <p:nvPr/>
        </p:nvSpPr>
        <p:spPr>
          <a:xfrm flipV="1">
            <a:off x="2361960" y="5028840"/>
            <a:ext cx="1067040" cy="609480"/>
          </a:xfrm>
          <a:prstGeom prst="line">
            <a:avLst/>
          </a:prstGeom>
          <a:ln w="936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endParaRPr/>
          </a:p>
        </p:txBody>
      </p:sp>
      <p:sp>
        <p:nvSpPr>
          <p:cNvPr id="81" name="Line 8">
            <a:extLst>
              <a:ext uri="{FF2B5EF4-FFF2-40B4-BE49-F238E27FC236}">
                <a16:creationId xmlns:a16="http://schemas.microsoft.com/office/drawing/2014/main" id="{7AE1DEDC-C416-4BC0-AA5E-CC0F9C8C5BBA}"/>
              </a:ext>
            </a:extLst>
          </p:cNvPr>
          <p:cNvSpPr>
            <a:spLocks noGrp="1"/>
          </p:cNvSpPr>
          <p:nvPr/>
        </p:nvSpPr>
        <p:spPr>
          <a:xfrm flipH="1" flipV="1">
            <a:off x="4571640" y="5943240"/>
            <a:ext cx="1447560" cy="228600"/>
          </a:xfrm>
          <a:prstGeom prst="line">
            <a:avLst/>
          </a:prstGeom>
          <a:ln w="936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endParaRPr/>
          </a:p>
        </p:txBody>
      </p:sp>
      <p:sp>
        <p:nvSpPr>
          <p:cNvPr id="82" name="Line 9">
            <a:extLst>
              <a:ext uri="{FF2B5EF4-FFF2-40B4-BE49-F238E27FC236}">
                <a16:creationId xmlns:a16="http://schemas.microsoft.com/office/drawing/2014/main" id="{9DDDE694-8644-42CB-8CC2-B23BA76808A4}"/>
              </a:ext>
            </a:extLst>
          </p:cNvPr>
          <p:cNvSpPr>
            <a:spLocks noGrp="1"/>
          </p:cNvSpPr>
          <p:nvPr/>
        </p:nvSpPr>
        <p:spPr>
          <a:xfrm flipH="1">
            <a:off x="4066920" y="3789360"/>
            <a:ext cx="1447920" cy="838080"/>
          </a:xfrm>
          <a:prstGeom prst="line">
            <a:avLst/>
          </a:prstGeom>
          <a:ln w="936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endParaRPr/>
          </a:p>
        </p:txBody>
      </p:sp>
      <p:sp>
        <p:nvSpPr>
          <p:cNvPr id="83" name="Line 10">
            <a:extLst>
              <a:ext uri="{FF2B5EF4-FFF2-40B4-BE49-F238E27FC236}">
                <a16:creationId xmlns:a16="http://schemas.microsoft.com/office/drawing/2014/main" id="{DC4C774B-29FE-4AD7-9976-152B4CE24539}"/>
              </a:ext>
            </a:extLst>
          </p:cNvPr>
          <p:cNvSpPr>
            <a:spLocks noGrp="1"/>
          </p:cNvSpPr>
          <p:nvPr/>
        </p:nvSpPr>
        <p:spPr>
          <a:xfrm flipH="1">
            <a:off x="2438280" y="1523880"/>
            <a:ext cx="1828800" cy="76320"/>
          </a:xfrm>
          <a:prstGeom prst="line">
            <a:avLst/>
          </a:prstGeom>
          <a:ln w="9360"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29520" rIns="90000" bIns="29520" anchor="ctr">
            <a:noAutofit/>
          </a:bodyPr>
          <a:lstStyle/>
          <a:p>
            <a:endParaRPr/>
          </a:p>
        </p:txBody>
      </p:sp>
      <p:sp>
        <p:nvSpPr>
          <p:cNvPr id="84" name="Text Box 12">
            <a:extLst>
              <a:ext uri="{FF2B5EF4-FFF2-40B4-BE49-F238E27FC236}">
                <a16:creationId xmlns:a16="http://schemas.microsoft.com/office/drawing/2014/main" id="{FED8A12D-415E-4F5B-AB25-1413327AE0EC}"/>
              </a:ext>
            </a:extLst>
          </p:cNvPr>
          <p:cNvSpPr>
            <a:spLocks noGrp="1"/>
          </p:cNvSpPr>
          <p:nvPr/>
        </p:nvSpPr>
        <p:spPr>
          <a:xfrm>
            <a:off x="1331640" y="99360"/>
            <a:ext cx="6696000" cy="1323087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spAutoFit/>
          </a:bodyPr>
          <a:lstStyle/>
          <a:p>
            <a:pPr algn="ctr">
              <a:spcBef>
                <a:spcPts val="2001"/>
              </a:spcBef>
              <a:buNone/>
            </a:pPr>
            <a:r>
              <a:rPr sz="3200" b="1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LUZ ULTRAVIOLETA: PROTECCIÓN ADICIONAL</a:t>
            </a:r>
          </a:p>
        </p:txBody>
      </p:sp>
      <p:pic>
        <p:nvPicPr>
          <p:cNvPr id="97" name="Imagen 9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123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>
            <a:extLst>
              <a:ext uri="{FF2B5EF4-FFF2-40B4-BE49-F238E27FC236}">
                <a16:creationId xmlns:a16="http://schemas.microsoft.com/office/drawing/2014/main" id="{5608FD85-D0ED-49E1-BFA1-44AC06172883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16022" y="1352365"/>
            <a:ext cx="7086600" cy="243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143000" indent="-228600" algn="l">
              <a:lnSpc>
                <a:spcPct val="100000"/>
              </a:lnSpc>
              <a:spcBef>
                <a:spcPts val="601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Supervisa el funcionamiento.</a:t>
            </a:r>
          </a:p>
          <a:p>
            <a:pPr marL="1143000" indent="-228600" algn="l">
              <a:lnSpc>
                <a:spcPct val="100000"/>
              </a:lnSpc>
              <a:spcBef>
                <a:spcPts val="601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Advierte si detecta un problema.</a:t>
            </a:r>
          </a:p>
          <a:p>
            <a:pPr marL="1143000" indent="-228600" algn="l">
              <a:lnSpc>
                <a:spcPct val="100000"/>
              </a:lnSpc>
              <a:spcBef>
                <a:spcPts val="601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Indica cuándo debe cambiarse el cartucho.</a:t>
            </a:r>
          </a:p>
        </p:txBody>
      </p:sp>
      <p:sp>
        <p:nvSpPr>
          <p:cNvPr id="98" name="Rectangle 3">
            <a:extLst>
              <a:ext uri="{FF2B5EF4-FFF2-40B4-BE49-F238E27FC236}">
                <a16:creationId xmlns:a16="http://schemas.microsoft.com/office/drawing/2014/main" id="{45DEC7F3-C714-4E8D-86B9-70FA2E8488DC}"/>
              </a:ext>
            </a:extLst>
          </p:cNvPr>
          <p:cNvSpPr>
            <a:spLocks noGrp="1"/>
          </p:cNvSpPr>
          <p:nvPr/>
        </p:nvSpPr>
        <p:spPr>
          <a:xfrm>
            <a:off x="516382" y="431214"/>
            <a:ext cx="7120976" cy="736954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>
              <a:buNone/>
            </a:pPr>
            <a:r>
              <a:rPr sz="3600" b="0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Monitoreo inteligente</a:t>
            </a:r>
          </a:p>
        </p:txBody>
      </p:sp>
      <p:pic>
        <p:nvPicPr>
          <p:cNvPr id="103" name="Picture 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626213" y="3426995"/>
            <a:ext cx="3886200" cy="2960640"/>
          </a:xfrm>
          <a:prstGeom prst="rect">
            <a:avLst/>
          </a:prstGeom>
          <a:ln w="9360">
            <a:solidFill>
              <a:srgbClr val="333399"/>
            </a:solidFill>
            <a:miter/>
          </a:ln>
        </p:spPr>
      </p:pic>
      <p:pic>
        <p:nvPicPr>
          <p:cNvPr id="104" name="Imagen 10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80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Box 3">
            <a:extLst>
              <a:ext uri="{FF2B5EF4-FFF2-40B4-BE49-F238E27FC236}">
                <a16:creationId xmlns:a16="http://schemas.microsoft.com/office/drawing/2014/main" id="{03D4BD7E-6AA5-44D5-A7EE-1F97805DD8B3}"/>
              </a:ext>
            </a:extLst>
          </p:cNvPr>
          <p:cNvSpPr>
            <a:spLocks noGrp="1"/>
          </p:cNvSpPr>
          <p:nvPr/>
        </p:nvSpPr>
        <p:spPr>
          <a:xfrm>
            <a:off x="321403" y="1714850"/>
            <a:ext cx="6696075" cy="393479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>
              <a:spcBef>
                <a:spcPts val="3750"/>
              </a:spcBef>
            </a:pPr>
            <a:r>
              <a:rPr lang="es-ES" sz="6000">
                <a:solidFill>
                  <a:srgbClr val="00146B"/>
                </a:solidFill>
                <a:latin typeface="Arial"/>
                <a:cs typeface="Arial"/>
              </a:rPr>
              <a:t>Comodidad</a:t>
            </a:r>
            <a:endParaRPr lang="es-ES"/>
          </a:p>
          <a:p>
            <a:pPr>
              <a:lnSpc>
                <a:spcPct val="150000"/>
              </a:lnSpc>
              <a:spcBef>
                <a:spcPts val="1500"/>
              </a:spcBef>
              <a:buChar char="•"/>
            </a:pP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Agua disponible </a:t>
            </a:r>
            <a:r>
              <a:rPr sz="24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directamente</a:t>
            </a: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en</a:t>
            </a: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 la </a:t>
            </a:r>
            <a:r>
              <a:rPr sz="24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cocina</a:t>
            </a:r>
            <a:r>
              <a:rPr sz="24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  <a:endParaRPr lang="es-ES"/>
          </a:p>
          <a:p>
            <a:pPr>
              <a:lnSpc>
                <a:spcPct val="150000"/>
              </a:lnSpc>
              <a:spcBef>
                <a:spcPts val="1500"/>
              </a:spcBef>
              <a:buChar char="•"/>
            </a:pP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Útil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para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beber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,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cocinar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lavar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alimentos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50000"/>
              </a:lnSpc>
              <a:spcBef>
                <a:spcPts val="1500"/>
              </a:spcBef>
              <a:buChar char="•"/>
            </a:pP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Instalación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sobre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o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debajo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del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fregadero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lnSpc>
                <a:spcPct val="150000"/>
              </a:lnSpc>
              <a:spcBef>
                <a:spcPts val="1500"/>
              </a:spcBef>
              <a:buChar char="•"/>
            </a:pP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Manejo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sencillo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para </a:t>
            </a:r>
            <a:r>
              <a:rPr sz="24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toda</a:t>
            </a:r>
            <a:r>
              <a:rPr sz="24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la familia.</a:t>
            </a:r>
          </a:p>
        </p:txBody>
      </p:sp>
      <p:pic>
        <p:nvPicPr>
          <p:cNvPr id="63" name="Picture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424851" y="4895660"/>
            <a:ext cx="2719149" cy="1962341"/>
          </a:xfrm>
          <a:prstGeom prst="rect">
            <a:avLst/>
          </a:prstGeom>
          <a:ln w="38160">
            <a:noFill/>
          </a:ln>
        </p:spPr>
      </p:pic>
      <p:pic>
        <p:nvPicPr>
          <p:cNvPr id="64" name="Picture 1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0" y="0"/>
            <a:ext cx="2771640" cy="1838160"/>
          </a:xfrm>
          <a:prstGeom prst="rect">
            <a:avLst/>
          </a:prstGeom>
          <a:ln w="38160">
            <a:noFill/>
          </a:ln>
        </p:spPr>
      </p:pic>
      <p:pic>
        <p:nvPicPr>
          <p:cNvPr id="65" name="Picture 1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426496" y="0"/>
            <a:ext cx="2717504" cy="1981080"/>
          </a:xfrm>
          <a:prstGeom prst="rect">
            <a:avLst/>
          </a:prstGeom>
          <a:ln w="38160">
            <a:noFill/>
          </a:ln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82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>
            <a:extLst>
              <a:ext uri="{FF2B5EF4-FFF2-40B4-BE49-F238E27FC236}">
                <a16:creationId xmlns:a16="http://schemas.microsoft.com/office/drawing/2014/main" id="{306FAA7D-41AF-4AB0-B5D2-0C60D4A2DB04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85805" y="2076658"/>
            <a:ext cx="8962920" cy="400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371600" indent="-457200" algn="l">
              <a:lnSpc>
                <a:spcPct val="110000"/>
              </a:lnSpc>
              <a:spcBef>
                <a:spcPts val="499"/>
              </a:spcBef>
              <a:buAutoNum type="arabicPeriod"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NSF/ANSI 42: mejora sabor, olor y apariencia.</a:t>
            </a:r>
          </a:p>
          <a:p>
            <a:pPr marL="1371600" indent="-457200" algn="l">
              <a:lnSpc>
                <a:spcPct val="110000"/>
              </a:lnSpc>
              <a:spcBef>
                <a:spcPts val="499"/>
              </a:spcBef>
              <a:buAutoNum type="arabicPeriod"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NSF/ANSI 53: evalúa la reducción de contaminantes con efectos en la salud.</a:t>
            </a:r>
          </a:p>
          <a:p>
            <a:pPr marL="1371600" indent="-457200" algn="l">
              <a:lnSpc>
                <a:spcPct val="110000"/>
              </a:lnSpc>
              <a:spcBef>
                <a:spcPts val="499"/>
              </a:spcBef>
              <a:buAutoNum type="arabicPeriod"/>
            </a:pPr>
            <a:r>
              <a:rPr sz="2000" b="1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NSF/ANSI 55: evalúa el tratamiento microbiológico con luz UV.</a:t>
            </a:r>
          </a:p>
        </p:txBody>
      </p:sp>
      <p:sp>
        <p:nvSpPr>
          <p:cNvPr id="130" name="Rectangle 3">
            <a:extLst>
              <a:ext uri="{FF2B5EF4-FFF2-40B4-BE49-F238E27FC236}">
                <a16:creationId xmlns:a16="http://schemas.microsoft.com/office/drawing/2014/main" id="{D26F0C6E-73B5-4540-8CF3-862BF394248B}"/>
              </a:ext>
            </a:extLst>
          </p:cNvPr>
          <p:cNvSpPr>
            <a:spLocks noGrp="1"/>
          </p:cNvSpPr>
          <p:nvPr/>
        </p:nvSpPr>
        <p:spPr>
          <a:xfrm>
            <a:off x="266400" y="570032"/>
            <a:ext cx="8610840" cy="1219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>
              <a:buNone/>
            </a:pPr>
            <a:r>
              <a:rPr sz="3600" b="0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Desempeño respaldado por estándares NSF/ANSI</a:t>
            </a:r>
          </a:p>
        </p:txBody>
      </p:sp>
      <p:pic>
        <p:nvPicPr>
          <p:cNvPr id="135" name="Picture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765240" y="4080101"/>
            <a:ext cx="1613160" cy="1993680"/>
          </a:xfrm>
          <a:prstGeom prst="rect">
            <a:avLst/>
          </a:prstGeom>
          <a:ln w="9360">
            <a:solidFill>
              <a:srgbClr val="064CAC"/>
            </a:solidFill>
            <a:miter/>
          </a:ln>
        </p:spPr>
      </p:pic>
      <p:pic>
        <p:nvPicPr>
          <p:cNvPr id="136" name="Imagen 13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96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 Box 2">
            <a:extLst>
              <a:ext uri="{FF2B5EF4-FFF2-40B4-BE49-F238E27FC236}">
                <a16:creationId xmlns:a16="http://schemas.microsoft.com/office/drawing/2014/main" id="{CC664A39-37D8-4505-A9D6-71D0D35065B1}"/>
              </a:ext>
            </a:extLst>
          </p:cNvPr>
          <p:cNvSpPr>
            <a:spLocks noGrp="1"/>
          </p:cNvSpPr>
          <p:nvPr/>
        </p:nvSpPr>
        <p:spPr>
          <a:xfrm>
            <a:off x="487021" y="1842926"/>
            <a:ext cx="7955507" cy="31722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100330" indent="-100330">
              <a:buNone/>
            </a:pPr>
            <a:r>
              <a:rPr sz="2000" b="1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Compare </a:t>
            </a:r>
            <a:r>
              <a:rPr sz="2000" b="1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su</a:t>
            </a:r>
            <a:r>
              <a:rPr sz="2000" b="1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1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gasto</a:t>
            </a:r>
            <a:r>
              <a:rPr sz="2000" b="1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real</a:t>
            </a:r>
            <a:endParaRPr lang="es-ES" dirty="0"/>
          </a:p>
          <a:p>
            <a:pPr marL="100330" indent="-100330"/>
            <a:endParaRPr sz="2000" b="1" u="none" dirty="0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endParaRPr lang="es-ES" sz="2000" b="1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s-ES" sz="2000">
                <a:solidFill>
                  <a:srgbClr val="0070C0"/>
                </a:solidFill>
                <a:latin typeface="Arial"/>
                <a:ea typeface="Arial"/>
                <a:cs typeface="Arial"/>
              </a:rPr>
              <a:t>Calcule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cuánto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paga</a:t>
            </a: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 al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mes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por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botellones</a:t>
            </a:r>
            <a:r>
              <a:rPr sz="2000" b="0" u="none">
                <a:solidFill>
                  <a:srgbClr val="0070C0"/>
                </a:solidFill>
                <a:latin typeface="Arial"/>
                <a:ea typeface="Arial"/>
                <a:cs typeface="Arial"/>
              </a:rPr>
              <a:t> o botellas.</a:t>
            </a:r>
            <a:endParaRPr lang="es-ES" dirty="0">
              <a:cs typeface="Arial"/>
            </a:endParaRPr>
          </a:p>
          <a:p>
            <a:pPr marL="457200" indent="-457200">
              <a:buAutoNum type="arabicPeriod"/>
            </a:pPr>
            <a:r>
              <a:rPr lang="es-ES" sz="2000">
                <a:solidFill>
                  <a:srgbClr val="0070C0"/>
                </a:solidFill>
                <a:latin typeface="Arial"/>
                <a:cs typeface="Arial"/>
              </a:rPr>
              <a:t>Proyecte</a:t>
            </a:r>
            <a:r>
              <a:rPr lang="es-ES" sz="2000" dirty="0">
                <a:solidFill>
                  <a:srgbClr val="0070C0"/>
                </a:solidFill>
                <a:latin typeface="Arial"/>
                <a:cs typeface="Arial"/>
              </a:rPr>
              <a:t> ese </a:t>
            </a:r>
            <a:r>
              <a:rPr lang="es-ES" sz="2000" err="1">
                <a:solidFill>
                  <a:srgbClr val="0070C0"/>
                </a:solidFill>
                <a:latin typeface="Arial"/>
                <a:cs typeface="Arial"/>
              </a:rPr>
              <a:t>gasto</a:t>
            </a:r>
            <a:r>
              <a:rPr lang="es-ES" sz="200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s-ES" sz="2000" err="1">
                <a:solidFill>
                  <a:srgbClr val="0070C0"/>
                </a:solidFill>
                <a:latin typeface="Arial"/>
                <a:cs typeface="Arial"/>
              </a:rPr>
              <a:t>durante</a:t>
            </a:r>
            <a:r>
              <a:rPr lang="es-ES" sz="200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s-ES" sz="2000" err="1">
                <a:solidFill>
                  <a:srgbClr val="0070C0"/>
                </a:solidFill>
                <a:latin typeface="Arial"/>
                <a:cs typeface="Arial"/>
              </a:rPr>
              <a:t>varios</a:t>
            </a:r>
            <a:r>
              <a:rPr lang="es-ES" sz="200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es-ES" sz="2000" err="1">
                <a:solidFill>
                  <a:srgbClr val="0070C0"/>
                </a:solidFill>
                <a:latin typeface="Arial"/>
                <a:cs typeface="Arial"/>
              </a:rPr>
              <a:t>años</a:t>
            </a:r>
            <a:r>
              <a:rPr lang="es-ES" sz="2000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lang="es-ES" sz="2000">
              <a:solidFill>
                <a:srgbClr val="0070C0"/>
              </a:solidFill>
              <a:latin typeface="Arial"/>
              <a:cs typeface="Arial"/>
            </a:endParaRPr>
          </a:p>
          <a:p>
            <a:pPr marL="457200" indent="-457200">
              <a:buAutoNum type="arabicPeriod"/>
            </a:pPr>
            <a:r>
              <a:rPr lang="es-ES" sz="2000">
                <a:solidFill>
                  <a:srgbClr val="0070C0"/>
                </a:solidFill>
                <a:latin typeface="Arial"/>
                <a:cs typeface="Arial"/>
              </a:rPr>
              <a:t>Compare</a:t>
            </a:r>
            <a:r>
              <a:rPr sz="2000">
                <a:solidFill>
                  <a:srgbClr val="0070C0"/>
                </a:solidFill>
                <a:latin typeface="Arial"/>
                <a:cs typeface="Arial"/>
              </a:rPr>
              <a:t> con el </a:t>
            </a:r>
            <a:r>
              <a:rPr sz="2000" err="1">
                <a:solidFill>
                  <a:srgbClr val="0070C0"/>
                </a:solidFill>
                <a:latin typeface="Arial"/>
                <a:cs typeface="Arial"/>
              </a:rPr>
              <a:t>equipo</a:t>
            </a:r>
            <a:r>
              <a:rPr sz="2000">
                <a:solidFill>
                  <a:srgbClr val="0070C0"/>
                </a:solidFill>
                <a:latin typeface="Arial"/>
                <a:cs typeface="Arial"/>
              </a:rPr>
              <a:t>, la </a:t>
            </a:r>
            <a:r>
              <a:rPr sz="2000" err="1">
                <a:solidFill>
                  <a:srgbClr val="0070C0"/>
                </a:solidFill>
                <a:latin typeface="Arial"/>
                <a:cs typeface="Arial"/>
              </a:rPr>
              <a:t>instalación</a:t>
            </a:r>
            <a:r>
              <a:rPr sz="2000">
                <a:solidFill>
                  <a:srgbClr val="0070C0"/>
                </a:solidFill>
                <a:latin typeface="Arial"/>
                <a:cs typeface="Arial"/>
              </a:rPr>
              <a:t> y </a:t>
            </a:r>
            <a:r>
              <a:rPr sz="2000" err="1">
                <a:solidFill>
                  <a:srgbClr val="0070C0"/>
                </a:solidFill>
                <a:latin typeface="Arial"/>
                <a:cs typeface="Arial"/>
              </a:rPr>
              <a:t>los</a:t>
            </a:r>
            <a:r>
              <a:rPr sz="2000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000" err="1">
                <a:solidFill>
                  <a:srgbClr val="0070C0"/>
                </a:solidFill>
                <a:latin typeface="Arial"/>
                <a:cs typeface="Arial"/>
              </a:rPr>
              <a:t>cambios</a:t>
            </a:r>
            <a:r>
              <a:rPr sz="2000">
                <a:solidFill>
                  <a:srgbClr val="0070C0"/>
                </a:solidFill>
                <a:latin typeface="Arial"/>
                <a:cs typeface="Arial"/>
              </a:rPr>
              <a:t> de </a:t>
            </a:r>
            <a:r>
              <a:rPr sz="2000" err="1">
                <a:solidFill>
                  <a:srgbClr val="0070C0"/>
                </a:solidFill>
                <a:latin typeface="Arial"/>
                <a:cs typeface="Arial"/>
              </a:rPr>
              <a:t>cartucho</a:t>
            </a:r>
            <a:r>
              <a:rPr sz="2000">
                <a:solidFill>
                  <a:srgbClr val="0070C0"/>
                </a:solidFill>
                <a:latin typeface="Arial"/>
                <a:cs typeface="Arial"/>
              </a:rPr>
              <a:t>.</a:t>
            </a:r>
          </a:p>
          <a:p>
            <a:pPr marL="100800" indent="-100800">
              <a:buNone/>
            </a:pPr>
            <a:endParaRPr sz="2000" b="1" u="none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100330" indent="-100330"/>
            <a:endParaRPr lang="es-ES" sz="2000" b="1" dirty="0">
              <a:solidFill>
                <a:srgbClr val="0070C0"/>
              </a:solidFill>
              <a:latin typeface="Arial"/>
              <a:ea typeface="Arial"/>
              <a:cs typeface="Arial"/>
            </a:endParaRPr>
          </a:p>
          <a:p>
            <a:pPr marL="100330" indent="-100330">
              <a:buNone/>
            </a:pP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Además del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costo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considere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la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comodidad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, el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espacio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y la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reducción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de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envases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u="none" dirty="0" err="1">
                <a:solidFill>
                  <a:srgbClr val="0070C0"/>
                </a:solidFill>
                <a:latin typeface="Arial"/>
                <a:ea typeface="Arial"/>
                <a:cs typeface="Arial"/>
              </a:rPr>
              <a:t>desechables</a:t>
            </a:r>
            <a:r>
              <a:rPr sz="2000" b="0" u="none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33" name="Rectangle 3">
            <a:extLst>
              <a:ext uri="{FF2B5EF4-FFF2-40B4-BE49-F238E27FC236}">
                <a16:creationId xmlns:a16="http://schemas.microsoft.com/office/drawing/2014/main" id="{0F02FA16-D3B8-4A6F-BD5A-979794F69D0E}"/>
              </a:ext>
            </a:extLst>
          </p:cNvPr>
          <p:cNvSpPr>
            <a:spLocks noGrp="1"/>
          </p:cNvSpPr>
          <p:nvPr/>
        </p:nvSpPr>
        <p:spPr>
          <a:xfrm>
            <a:off x="484124" y="572760"/>
            <a:ext cx="7954835" cy="1003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algn="ctr">
              <a:buNone/>
            </a:pPr>
            <a:r>
              <a:rPr sz="3200" b="0" u="none">
                <a:solidFill>
                  <a:srgbClr val="002060"/>
                </a:solidFill>
                <a:latin typeface="Arial"/>
                <a:ea typeface="Arial"/>
                <a:cs typeface="Arial"/>
              </a:rPr>
              <a:t>Una inversión que se compara con su consumo actual</a:t>
            </a:r>
          </a:p>
        </p:txBody>
      </p:sp>
      <p:pic>
        <p:nvPicPr>
          <p:cNvPr id="137" name="Imagen 13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553450" y="76200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867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DocSecurity>0</DocSecurity>
  <PresentationFormat>Presentación en pantalla (4:3)</PresentationFormat>
  <Slides>16</Slides>
  <Notes>10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Walnut Exporter</cp:lastModifiedBy>
  <cp:revision>59</cp:revision>
  <dcterms:created xsi:type="dcterms:W3CDTF">2026-07-24T03:22:32Z</dcterms:created>
  <dcterms:modified xsi:type="dcterms:W3CDTF">2026-08-16T15:56:57Z</dcterms:modified>
</cp:coreProperties>
</file>